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8" r:id="rId1"/>
  </p:sldMasterIdLst>
  <p:notesMasterIdLst>
    <p:notesMasterId r:id="rId22"/>
  </p:notesMasterIdLst>
  <p:sldIdLst>
    <p:sldId id="256" r:id="rId2"/>
    <p:sldId id="314" r:id="rId3"/>
    <p:sldId id="279" r:id="rId4"/>
    <p:sldId id="285" r:id="rId5"/>
    <p:sldId id="283" r:id="rId6"/>
    <p:sldId id="317" r:id="rId7"/>
    <p:sldId id="323" r:id="rId8"/>
    <p:sldId id="264" r:id="rId9"/>
    <p:sldId id="322" r:id="rId10"/>
    <p:sldId id="267" r:id="rId11"/>
    <p:sldId id="313" r:id="rId12"/>
    <p:sldId id="325" r:id="rId13"/>
    <p:sldId id="295" r:id="rId14"/>
    <p:sldId id="320" r:id="rId15"/>
    <p:sldId id="324" r:id="rId16"/>
    <p:sldId id="304" r:id="rId17"/>
    <p:sldId id="300" r:id="rId18"/>
    <p:sldId id="303" r:id="rId19"/>
    <p:sldId id="307" r:id="rId20"/>
    <p:sldId id="299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7CFE3481-4DC0-5320-5BA5-9DED241133D6}" name="Karin Kruuse" initials="KK" userId="S::kruuseka@ut.ee::9d3667ca-44b3-49ee-bafc-89fda7f076aa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akruu" initials="k" lastIdx="19" clrIdx="0">
    <p:extLst>
      <p:ext uri="{19B8F6BF-5375-455C-9EA6-DF929625EA0E}">
        <p15:presenceInfo xmlns:p15="http://schemas.microsoft.com/office/powerpoint/2012/main" userId="kakruu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8DFE3"/>
    <a:srgbClr val="667982"/>
    <a:srgbClr val="F6F8FA"/>
    <a:srgbClr val="A8B7BF"/>
    <a:srgbClr val="7D858C"/>
    <a:srgbClr val="EFF1F3"/>
    <a:srgbClr val="262324"/>
    <a:srgbClr val="757C80"/>
    <a:srgbClr val="4E5051"/>
    <a:srgbClr val="241F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934" autoAdjust="0"/>
    <p:restoredTop sz="83637" autoAdjust="0"/>
  </p:normalViewPr>
  <p:slideViewPr>
    <p:cSldViewPr snapToGrid="0">
      <p:cViewPr varScale="1">
        <p:scale>
          <a:sx n="137" d="100"/>
          <a:sy n="137" d="100"/>
        </p:scale>
        <p:origin x="912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28" Type="http://schemas.microsoft.com/office/2018/10/relationships/authors" Target="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04-16T21:57:10.659" idx="19">
    <p:pos x="6936" y="1512"/>
    <p:text/>
    <p:extLst>
      <p:ext uri="{C676402C-5697-4E1C-873F-D02D1690AC5C}">
        <p15:threadingInfo xmlns:p15="http://schemas.microsoft.com/office/powerpoint/2012/main" timeZoneBias="-12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t-E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81B2D2-06A2-4596-9391-656CA05E965F}" type="datetimeFigureOut">
              <a:rPr lang="et-EE" smtClean="0"/>
              <a:t>25.06.2025</a:t>
            </a:fld>
            <a:endParaRPr lang="et-E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t-E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t-E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t-E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F329CB-E484-4F61-9C3E-A471CEC4EF7E}" type="slidenum">
              <a:rPr lang="et-EE" smtClean="0"/>
              <a:t>‹#›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27491253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</a:t>
            </a:r>
            <a:r>
              <a:rPr lang="en-DE" dirty="0"/>
              <a:t>ate. </a:t>
            </a:r>
            <a:r>
              <a:rPr lang="en-GB" dirty="0"/>
              <a:t>C</a:t>
            </a:r>
            <a:r>
              <a:rPr lang="en-DE" dirty="0"/>
              <a:t>hange</a:t>
            </a:r>
          </a:p>
          <a:p>
            <a:r>
              <a:rPr lang="en-GB" dirty="0"/>
              <a:t>A</a:t>
            </a:r>
            <a:r>
              <a:rPr lang="en-DE" dirty="0"/>
              <a:t>dd event, location, student seminar intro talk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F329CB-E484-4F61-9C3E-A471CEC4EF7E}" type="slidenum">
              <a:rPr lang="et-EE" smtClean="0"/>
              <a:t>1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11473349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B35BB9-D77D-E4B9-39D2-B24688B64D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49D7BB2-EBB8-0C8A-EC45-DA8357908EE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9181CE4-8A9D-24D6-0B84-504BD5DC55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typo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7312AE-4AC3-1F92-AA1C-F9F2F4DF577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F329CB-E484-4F61-9C3E-A471CEC4EF7E}" type="slidenum">
              <a:rPr lang="et-EE" smtClean="0"/>
              <a:t>15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15468845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F329CB-E484-4F61-9C3E-A471CEC4EF7E}" type="slidenum">
              <a:rPr lang="et-EE" smtClean="0"/>
              <a:t>16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39759043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have the reference</a:t>
            </a:r>
            <a:endParaRPr lang="et-E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F329CB-E484-4F61-9C3E-A471CEC4EF7E}" type="slidenum">
              <a:rPr lang="et-EE" smtClean="0"/>
              <a:t>17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29752738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F329CB-E484-4F61-9C3E-A471CEC4EF7E}" type="slidenum">
              <a:rPr lang="et-EE" smtClean="0"/>
              <a:t>18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10802543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Firstly, the actual clock transfer system is a bit more complicated than just USO – phase modulation – read out on other SC. 	</a:t>
            </a:r>
            <a:endParaRPr lang="et-E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F329CB-E484-4F61-9C3E-A471CEC4EF7E}" type="slidenum">
              <a:rPr lang="et-EE" smtClean="0"/>
              <a:t>19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22941430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F329CB-E484-4F61-9C3E-A471CEC4EF7E}" type="slidenum">
              <a:rPr lang="et-EE" smtClean="0"/>
              <a:t>20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8769764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highlight>
                  <a:srgbClr val="00FF00"/>
                </a:highlight>
              </a:rPr>
              <a:t>studying the realistic clock noise pipeline</a:t>
            </a:r>
            <a:endParaRPr lang="en-US" dirty="0">
              <a:highlight>
                <a:srgbClr val="FFFF00"/>
              </a:highlight>
            </a:endParaRPr>
          </a:p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F329CB-E484-4F61-9C3E-A471CEC4EF7E}" type="slidenum">
              <a:rPr lang="et-EE" smtClean="0"/>
              <a:t>2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2539925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Maybe just bullet points/ or just read only if that helps with nerves</a:t>
            </a:r>
            <a:endParaRPr lang="et-E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F329CB-E484-4F61-9C3E-A471CEC4EF7E}" type="slidenum">
              <a:rPr lang="et-EE" smtClean="0"/>
              <a:t>3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15116985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UGLY</a:t>
            </a:r>
            <a:endParaRPr lang="LID4096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F329CB-E484-4F61-9C3E-A471CEC4EF7E}" type="slidenum">
              <a:rPr lang="et-EE" smtClean="0"/>
              <a:t>4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22685528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FA0F59-5D4A-CA2D-D89E-8A19425278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E3D2982-3F57-A43A-26D7-C30F910EF8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0749A46-700E-7445-7146-2841426E44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FIX MATH</a:t>
            </a:r>
            <a:endParaRPr lang="LID4096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060E46-1882-BBEC-51AC-361B70068C9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F329CB-E484-4F61-9C3E-A471CEC4EF7E}" type="slidenum">
              <a:rPr lang="et-EE" smtClean="0"/>
              <a:t>6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31011312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D976B1-8AAD-DECC-0159-8FC0B234A4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F54D550-559C-956A-6D77-8F86A480A4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1A7EA18-1B5C-2D68-E3AD-3784B5AE06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6B86E6-6763-FC4B-6A44-11F441A34C9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F329CB-E484-4F61-9C3E-A471CEC4EF7E}" type="slidenum">
              <a:rPr lang="et-EE" smtClean="0"/>
              <a:t>7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35094211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Expand on the goals more</a:t>
            </a:r>
            <a:endParaRPr lang="et-E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F329CB-E484-4F61-9C3E-A471CEC4EF7E}" type="slidenum">
              <a:rPr lang="et-EE" smtClean="0"/>
              <a:t>8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14589523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typo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F329CB-E484-4F61-9C3E-A471CEC4EF7E}" type="slidenum">
              <a:rPr lang="et-EE" smtClean="0"/>
              <a:t>13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22105415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the </a:t>
            </a:r>
            <a:r>
              <a:rPr lang="en-US" dirty="0" err="1"/>
              <a:t>beatnotes</a:t>
            </a:r>
            <a:r>
              <a:rPr lang="en-US" dirty="0"/>
              <a:t> here?</a:t>
            </a:r>
            <a:endParaRPr lang="et-E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F329CB-E484-4F61-9C3E-A471CEC4EF7E}" type="slidenum">
              <a:rPr lang="et-EE" smtClean="0"/>
              <a:t>14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27389066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23062" y="6356350"/>
            <a:ext cx="27432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LID4096"/>
              <a:t>06.02.2024</a:t>
            </a:r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fld id="{9F39E346-B1F3-4075-BD67-234EF0F10AC6}" type="slidenum">
              <a:rPr lang="et-EE" smtClean="0"/>
              <a:pPr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26329519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LID4096"/>
              <a:t>06.02.2024</a:t>
            </a:r>
            <a:endParaRPr lang="et-E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9E346-B1F3-4075-BD67-234EF0F10AC6}" type="slidenum">
              <a:rPr lang="et-EE" smtClean="0"/>
              <a:t>‹#›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20004847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LID4096"/>
              <a:t>06.02.2024</a:t>
            </a:r>
            <a:endParaRPr lang="et-E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9E346-B1F3-4075-BD67-234EF0F10AC6}" type="slidenum">
              <a:rPr lang="et-EE" smtClean="0"/>
              <a:t>‹#›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38932994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4443" y="241069"/>
            <a:ext cx="10298083" cy="889462"/>
          </a:xfrm>
        </p:spPr>
        <p:txBody>
          <a:bodyPr>
            <a:normAutofit/>
          </a:bodyPr>
          <a:lstStyle>
            <a:lvl1pPr marL="91440">
              <a:defRPr sz="3600" b="1">
                <a:solidFill>
                  <a:srgbClr val="66798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4443" y="1161756"/>
            <a:ext cx="10515600" cy="4365423"/>
          </a:xfrm>
        </p:spPr>
        <p:txBody>
          <a:bodyPr/>
          <a:lstStyle>
            <a:lvl1pPr marL="91440">
              <a:defRPr sz="2400" b="0">
                <a:solidFill>
                  <a:srgbClr val="66798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b="0">
                <a:solidFill>
                  <a:srgbClr val="66798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b="0">
                <a:solidFill>
                  <a:srgbClr val="66798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b="0">
                <a:solidFill>
                  <a:srgbClr val="66798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b="0">
                <a:solidFill>
                  <a:srgbClr val="66798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24443" y="6356350"/>
            <a:ext cx="27432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LID4096"/>
              <a:t>06.02.2024</a:t>
            </a:r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fld id="{9F39E346-B1F3-4075-BD67-234EF0F10AC6}" type="slidenum">
              <a:rPr lang="et-EE" smtClean="0"/>
              <a:pPr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31847818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D3CFE6F3-8EA7-20B6-44B8-4BBDC4361948}"/>
              </a:ext>
            </a:extLst>
          </p:cNvPr>
          <p:cNvSpPr txBox="1">
            <a:spLocks/>
          </p:cNvSpPr>
          <p:nvPr userDrawn="1"/>
        </p:nvSpPr>
        <p:spPr>
          <a:xfrm>
            <a:off x="376843" y="65087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t-EE"/>
              <a:t>28.08.2023</a:t>
            </a:r>
            <a:endParaRPr lang="et-EE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F3BAF38B-E3FE-B466-B6EB-A14DD731454D}"/>
              </a:ext>
            </a:extLst>
          </p:cNvPr>
          <p:cNvSpPr txBox="1">
            <a:spLocks/>
          </p:cNvSpPr>
          <p:nvPr userDrawn="1"/>
        </p:nvSpPr>
        <p:spPr>
          <a:xfrm>
            <a:off x="8763000" y="65087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F39E346-B1F3-4075-BD67-234EF0F10AC6}" type="slidenum">
              <a:rPr lang="et-EE" smtClean="0"/>
              <a:pPr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28833203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LID4096"/>
              <a:t>06.02.2024</a:t>
            </a:r>
            <a:endParaRPr lang="et-E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9E346-B1F3-4075-BD67-234EF0F10AC6}" type="slidenum">
              <a:rPr lang="et-EE" smtClean="0"/>
              <a:t>‹#›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34180751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LID4096"/>
              <a:t>06.02.2024</a:t>
            </a:r>
            <a:endParaRPr lang="et-E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9E346-B1F3-4075-BD67-234EF0F10AC6}" type="slidenum">
              <a:rPr lang="et-EE" smtClean="0"/>
              <a:t>‹#›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2950688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LID4096"/>
              <a:t>06.02.2024</a:t>
            </a:r>
            <a:endParaRPr lang="et-E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9E346-B1F3-4075-BD67-234EF0F10AC6}" type="slidenum">
              <a:rPr lang="et-EE" smtClean="0"/>
              <a:t>‹#›</a:t>
            </a:fld>
            <a:endParaRPr lang="et-EE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069F6E4-9020-7783-DE83-4C47CF315C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443" y="241069"/>
            <a:ext cx="10298083" cy="889462"/>
          </a:xfrm>
        </p:spPr>
        <p:txBody>
          <a:bodyPr>
            <a:normAutofit/>
          </a:bodyPr>
          <a:lstStyle>
            <a:lvl1pPr marL="91440">
              <a:defRPr sz="3200" b="1">
                <a:solidFill>
                  <a:schemeClr val="tx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944708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LID4096"/>
              <a:t>06.02.2024</a:t>
            </a:r>
            <a:endParaRPr lang="et-E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9E346-B1F3-4075-BD67-234EF0F10AC6}" type="slidenum">
              <a:rPr lang="et-EE" smtClean="0"/>
              <a:t>‹#›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33746337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LID4096"/>
              <a:t>06.02.2024</a:t>
            </a:r>
            <a:endParaRPr lang="et-E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9E346-B1F3-4075-BD67-234EF0F10AC6}" type="slidenum">
              <a:rPr lang="et-EE" smtClean="0"/>
              <a:t>‹#›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21925047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LID4096"/>
              <a:t>06.02.2024</a:t>
            </a:r>
            <a:endParaRPr lang="et-E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9E346-B1F3-4075-BD67-234EF0F10AC6}" type="slidenum">
              <a:rPr lang="et-EE" smtClean="0"/>
              <a:t>‹#›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35869815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LID4096"/>
              <a:t>06.02.2024</a:t>
            </a:r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t-E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50679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fld id="{9F39E346-B1F3-4075-BD67-234EF0F10AC6}" type="slidenum">
              <a:rPr lang="et-EE" smtClean="0"/>
              <a:pPr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144989424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667982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b="1" kern="1200">
          <a:solidFill>
            <a:srgbClr val="66798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b="1" kern="1200">
          <a:solidFill>
            <a:srgbClr val="66798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b="1" kern="1200">
          <a:solidFill>
            <a:srgbClr val="66798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b="1" kern="1200">
          <a:solidFill>
            <a:srgbClr val="66798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b="1" kern="1200">
          <a:solidFill>
            <a:srgbClr val="66798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790E1CE-59EF-4F41-8BE3-E77EAEFE827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7D2C0DE-565F-000C-3EEA-F6099D3D64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122363"/>
            <a:ext cx="12192000" cy="2387600"/>
          </a:xfrm>
        </p:spPr>
        <p:txBody>
          <a:bodyPr>
            <a:normAutofit/>
          </a:bodyPr>
          <a:lstStyle/>
          <a:p>
            <a:r>
              <a:rPr lang="en-US" sz="4000" b="1" noProof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Testbed for Validating Second-Generation TDI and Clock Noise Correction for LISA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ED6BFAB-E9D0-DE83-B9D8-ED08B206570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noProof="0" dirty="0">
                <a:solidFill>
                  <a:schemeClr val="tx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Karin </a:t>
            </a:r>
            <a:r>
              <a:rPr lang="en-US" noProof="0" dirty="0" err="1">
                <a:solidFill>
                  <a:schemeClr val="tx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Kruuse</a:t>
            </a:r>
            <a:endParaRPr lang="en-US" noProof="0" dirty="0">
              <a:solidFill>
                <a:schemeClr val="tx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r>
              <a:rPr lang="en-US" dirty="0">
                <a:solidFill>
                  <a:schemeClr val="tx1">
                    <a:lumMod val="95000"/>
                  </a:schemeClr>
                </a:solidFill>
              </a:rPr>
              <a:t>Reid Ferguson, Daniele </a:t>
            </a:r>
            <a:r>
              <a:rPr lang="en-US" dirty="0" err="1">
                <a:solidFill>
                  <a:schemeClr val="tx1">
                    <a:lumMod val="95000"/>
                  </a:schemeClr>
                </a:solidFill>
              </a:rPr>
              <a:t>Vetrungo</a:t>
            </a:r>
            <a:r>
              <a:rPr lang="en-US" dirty="0">
                <a:solidFill>
                  <a:schemeClr val="tx1">
                    <a:lumMod val="95000"/>
                  </a:schemeClr>
                </a:solidFill>
              </a:rPr>
              <a:t>, Guido M</a:t>
            </a:r>
            <a:r>
              <a:rPr lang="et-EE" dirty="0">
                <a:solidFill>
                  <a:schemeClr val="tx1">
                    <a:lumMod val="95000"/>
                  </a:schemeClr>
                </a:solidFill>
              </a:rPr>
              <a:t>üller</a:t>
            </a:r>
            <a:endParaRPr lang="en-US" noProof="0" dirty="0">
              <a:solidFill>
                <a:schemeClr val="tx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352F94-4D68-9AD9-C559-7E17DBBC93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14</a:t>
            </a:r>
            <a:r>
              <a:rPr lang="en-US" noProof="0" dirty="0">
                <a:latin typeface="Arial" panose="020B0604020202020204" pitchFamily="34" charset="0"/>
                <a:cs typeface="Arial" panose="020B0604020202020204" pitchFamily="34" charset="0"/>
              </a:rPr>
              <a:t>.07.2025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3BCC36-20FE-4E78-BB90-ED47F88B2F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1253" y="6356350"/>
            <a:ext cx="5226469" cy="365125"/>
          </a:xfrm>
        </p:spPr>
        <p:txBody>
          <a:bodyPr/>
          <a:lstStyle/>
          <a:p>
            <a:r>
              <a:rPr lang="en-US" sz="1400" b="1" dirty="0">
                <a:solidFill>
                  <a:schemeClr val="accent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16th </a:t>
            </a:r>
            <a:r>
              <a:rPr lang="en-US" sz="1400" b="1" dirty="0" err="1">
                <a:solidFill>
                  <a:schemeClr val="accent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Edoardo</a:t>
            </a:r>
            <a:r>
              <a:rPr lang="en-US" sz="1400" b="1" dirty="0">
                <a:solidFill>
                  <a:schemeClr val="accent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b="1" dirty="0" err="1">
                <a:solidFill>
                  <a:schemeClr val="accent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Amaldi</a:t>
            </a:r>
            <a:r>
              <a:rPr lang="en-US" sz="1400" b="1" dirty="0">
                <a:solidFill>
                  <a:schemeClr val="accent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Conference on Gravitational Waves</a:t>
            </a:r>
          </a:p>
        </p:txBody>
      </p:sp>
    </p:spTree>
    <p:extLst>
      <p:ext uri="{BB962C8B-B14F-4D97-AF65-F5344CB8AC3E}">
        <p14:creationId xmlns:p14="http://schemas.microsoft.com/office/powerpoint/2010/main" val="1829742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201"/>
    </mc:Choice>
    <mc:Fallback xmlns="">
      <p:transition spd="slow" advTm="38201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F46BF6-8E62-4205-5118-41C648EC1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The Delay Line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969C6F-2A6C-468C-B790-CC0238C49F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9E346-B1F3-4075-BD67-234EF0F10AC6}" type="slidenum">
              <a:rPr lang="en-US" noProof="0" smtClean="0"/>
              <a:pPr/>
              <a:t>10</a:t>
            </a:fld>
            <a:endParaRPr lang="en-US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E27ACA-A277-DB93-D0DC-E6E2FF1728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974" y="1130531"/>
            <a:ext cx="11089382" cy="458082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 center of the experiment is the delay line</a:t>
            </a:r>
            <a:r>
              <a:rPr lang="et-EE" dirty="0"/>
              <a:t>.</a:t>
            </a:r>
          </a:p>
          <a:p>
            <a:pPr marL="0" indent="0">
              <a:buNone/>
            </a:pPr>
            <a:r>
              <a:rPr lang="en-US" noProof="0" dirty="0"/>
              <a:t>The added </a:t>
            </a:r>
            <a:r>
              <a:rPr lang="en-US" noProof="0" dirty="0">
                <a:highlight>
                  <a:srgbClr val="D8DFE3"/>
                </a:highlight>
              </a:rPr>
              <a:t>varying delays</a:t>
            </a:r>
            <a:r>
              <a:rPr lang="en-US" noProof="0" dirty="0"/>
              <a:t>, </a:t>
            </a:r>
            <a:r>
              <a:rPr lang="en-US" noProof="0" dirty="0">
                <a:highlight>
                  <a:srgbClr val="D8DFE3"/>
                </a:highlight>
              </a:rPr>
              <a:t>gravitational wave signals </a:t>
            </a:r>
            <a:r>
              <a:rPr lang="en-US" noProof="0" dirty="0"/>
              <a:t>and </a:t>
            </a:r>
            <a:r>
              <a:rPr lang="en-US" noProof="0" dirty="0">
                <a:highlight>
                  <a:srgbClr val="D8DFE3"/>
                </a:highlight>
              </a:rPr>
              <a:t>Doppler shifts </a:t>
            </a:r>
            <a:r>
              <a:rPr lang="en-US" noProof="0" dirty="0"/>
              <a:t>are controllable via a Python-based interface.</a:t>
            </a:r>
          </a:p>
          <a:p>
            <a:pPr marL="0" indent="0">
              <a:buNone/>
            </a:pPr>
            <a:r>
              <a:rPr lang="en-US" noProof="0" dirty="0"/>
              <a:t>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870E34B-FD03-4E58-AE15-7F8B5007F3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4159" y="2635250"/>
            <a:ext cx="4796101" cy="370898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AE83691-707B-085B-F6AC-4299020EFC9D}"/>
              </a:ext>
            </a:extLst>
          </p:cNvPr>
          <p:cNvSpPr txBox="1"/>
          <p:nvPr/>
        </p:nvSpPr>
        <p:spPr>
          <a:xfrm>
            <a:off x="6439745" y="6277302"/>
            <a:ext cx="51703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noProof="0" dirty="0">
                <a:solidFill>
                  <a:srgbClr val="66798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AMD Zynq™ </a:t>
            </a:r>
            <a:r>
              <a:rPr lang="en-US" sz="1400" noProof="0" dirty="0" err="1">
                <a:solidFill>
                  <a:srgbClr val="66798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UltraScale</a:t>
            </a:r>
            <a:r>
              <a:rPr lang="en-US" sz="1400" noProof="0" dirty="0">
                <a:solidFill>
                  <a:srgbClr val="66798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+™ </a:t>
            </a:r>
            <a:r>
              <a:rPr lang="en-US" sz="1400" noProof="0" dirty="0" err="1">
                <a:solidFill>
                  <a:srgbClr val="66798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RFSoC</a:t>
            </a:r>
            <a:r>
              <a:rPr lang="en-US" sz="1400" noProof="0" dirty="0">
                <a:solidFill>
                  <a:srgbClr val="66798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ZCU208 Evaluation Kit</a:t>
            </a:r>
          </a:p>
          <a:p>
            <a:pPr algn="l"/>
            <a:endParaRPr lang="en-US" sz="1400" noProof="0" dirty="0">
              <a:solidFill>
                <a:srgbClr val="66798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 descr="A computer screen shot of a computer program&#10;&#10;AI-generated content may be incorrect.">
            <a:extLst>
              <a:ext uri="{FF2B5EF4-FFF2-40B4-BE49-F238E27FC236}">
                <a16:creationId xmlns:a16="http://schemas.microsoft.com/office/drawing/2014/main" id="{F7097E8F-6865-B51C-BCE8-5236F0DF8A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01" t="24870" r="40625" b="51290"/>
          <a:stretch/>
        </p:blipFill>
        <p:spPr>
          <a:xfrm>
            <a:off x="1327146" y="3068911"/>
            <a:ext cx="3456634" cy="2105403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E43ADB2-6DF3-2C0C-10A8-7543F38FBF9F}"/>
              </a:ext>
            </a:extLst>
          </p:cNvPr>
          <p:cNvCxnSpPr>
            <a:cxnSpLocks/>
          </p:cNvCxnSpPr>
          <p:nvPr/>
        </p:nvCxnSpPr>
        <p:spPr>
          <a:xfrm>
            <a:off x="1336671" y="4228531"/>
            <a:ext cx="164123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10D1AAB-D75E-6A63-A6F5-F6412E37E0D1}"/>
              </a:ext>
            </a:extLst>
          </p:cNvPr>
          <p:cNvCxnSpPr>
            <a:cxnSpLocks/>
          </p:cNvCxnSpPr>
          <p:nvPr/>
        </p:nvCxnSpPr>
        <p:spPr>
          <a:xfrm>
            <a:off x="4673506" y="4202497"/>
            <a:ext cx="164123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0706F12-BC34-568C-FCBD-340DF8158E5F}"/>
              </a:ext>
            </a:extLst>
          </p:cNvPr>
          <p:cNvCxnSpPr>
            <a:cxnSpLocks/>
          </p:cNvCxnSpPr>
          <p:nvPr/>
        </p:nvCxnSpPr>
        <p:spPr>
          <a:xfrm flipV="1">
            <a:off x="3263401" y="5091130"/>
            <a:ext cx="0" cy="161289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0559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6559"/>
    </mc:Choice>
    <mc:Fallback xmlns="">
      <p:transition spd="slow" advTm="96559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5FA39B-4CEE-5835-8318-CC0ED04AB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Signal Processing on the Delay Line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817E39-ADF2-645F-C405-362612FBB8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9E346-B1F3-4075-BD67-234EF0F10AC6}" type="slidenum">
              <a:rPr lang="en-US" noProof="0" smtClean="0"/>
              <a:pPr/>
              <a:t>11</a:t>
            </a:fld>
            <a:endParaRPr lang="en-US" noProof="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7F26C1F-3DCB-F658-348B-7E1FCEEFA5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974" y="1130531"/>
            <a:ext cx="11089382" cy="4580823"/>
          </a:xfrm>
        </p:spPr>
        <p:txBody>
          <a:bodyPr/>
          <a:lstStyle/>
          <a:p>
            <a:pPr marL="0" indent="0">
              <a:buNone/>
            </a:pPr>
            <a:r>
              <a:rPr lang="en-US" noProof="0" dirty="0"/>
              <a:t>The evaluation board includes enough to take in two photodetector readings and output the corresponding LISA-like </a:t>
            </a:r>
            <a:r>
              <a:rPr lang="en-US" noProof="0" dirty="0" err="1"/>
              <a:t>beatnote</a:t>
            </a:r>
            <a:r>
              <a:rPr lang="en-US" noProof="0" dirty="0"/>
              <a:t> as an electrical signal.</a:t>
            </a:r>
          </a:p>
          <a:p>
            <a:pPr marL="0" indent="0">
              <a:buNone/>
            </a:pPr>
            <a:r>
              <a:rPr lang="en-US" noProof="0" dirty="0"/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B8EA98-CC7D-72A9-48D7-532F2A43B3D3}"/>
              </a:ext>
            </a:extLst>
          </p:cNvPr>
          <p:cNvSpPr txBox="1"/>
          <p:nvPr/>
        </p:nvSpPr>
        <p:spPr>
          <a:xfrm>
            <a:off x="1024564" y="6380537"/>
            <a:ext cx="32928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noProof="0" dirty="0">
                <a:solidFill>
                  <a:srgbClr val="66798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Credit: Reid Ferguson</a:t>
            </a:r>
          </a:p>
        </p:txBody>
      </p:sp>
      <p:pic>
        <p:nvPicPr>
          <p:cNvPr id="7" name="Picture 6" descr="A diagram of a machine&#10;&#10;AI-generated content may be incorrect.">
            <a:extLst>
              <a:ext uri="{FF2B5EF4-FFF2-40B4-BE49-F238E27FC236}">
                <a16:creationId xmlns:a16="http://schemas.microsoft.com/office/drawing/2014/main" id="{9F3D9026-96CB-0CB8-21EB-5423F7E77F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349" y="2368538"/>
            <a:ext cx="11103302" cy="3520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7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4217"/>
    </mc:Choice>
    <mc:Fallback xmlns="">
      <p:transition spd="slow" advTm="104217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3FD181-DF00-7BE1-E8B9-7C9EE48A40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FABE0D-C574-BDA9-B14E-FC5CE6FA7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Delay Line </a:t>
            </a:r>
            <a:r>
              <a:rPr lang="et-EE" dirty="0"/>
              <a:t>Noise</a:t>
            </a:r>
            <a:r>
              <a:rPr lang="en-US" dirty="0"/>
              <a:t> Measurement</a:t>
            </a:r>
            <a:endParaRPr lang="et-EE" dirty="0"/>
          </a:p>
        </p:txBody>
      </p:sp>
      <p:pic>
        <p:nvPicPr>
          <p:cNvPr id="6" name="Content Placeholder 5" descr="A diagram of a block diagram&#10;&#10;AI-generated content may be incorrect.">
            <a:extLst>
              <a:ext uri="{FF2B5EF4-FFF2-40B4-BE49-F238E27FC236}">
                <a16:creationId xmlns:a16="http://schemas.microsoft.com/office/drawing/2014/main" id="{C1001935-D587-F52A-AF6A-3DB6B8A9FD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9975" y="1571733"/>
            <a:ext cx="5268064" cy="3466646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90F779-6964-3022-DCE8-880DBDE09A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9E346-B1F3-4075-BD67-234EF0F10AC6}" type="slidenum">
              <a:rPr lang="et-EE" smtClean="0"/>
              <a:pPr/>
              <a:t>12</a:t>
            </a:fld>
            <a:endParaRPr lang="et-E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48B400-37F6-14F9-532D-7AB83CA170F8}"/>
              </a:ext>
            </a:extLst>
          </p:cNvPr>
          <p:cNvSpPr txBox="1"/>
          <p:nvPr/>
        </p:nvSpPr>
        <p:spPr>
          <a:xfrm>
            <a:off x="1024564" y="6380537"/>
            <a:ext cx="32928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noProof="0" dirty="0">
                <a:solidFill>
                  <a:srgbClr val="66798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Credit: Reid Ferguson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1E76DAD-FEAC-D158-45DE-D6784ADF4A42}"/>
              </a:ext>
            </a:extLst>
          </p:cNvPr>
          <p:cNvSpPr/>
          <p:nvPr/>
        </p:nvSpPr>
        <p:spPr>
          <a:xfrm>
            <a:off x="3488267" y="4832350"/>
            <a:ext cx="1648177" cy="26191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8236C0-099D-431E-9254-CB34453E64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4" r="1271"/>
          <a:stretch/>
        </p:blipFill>
        <p:spPr>
          <a:xfrm>
            <a:off x="5486400" y="1571733"/>
            <a:ext cx="6094453" cy="3764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956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9048"/>
    </mc:Choice>
    <mc:Fallback xmlns="">
      <p:transition spd="slow" advTm="119048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5B47C2-A0F4-6576-F71D-22374E0944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25E3892-C595-0974-A7C9-6195A74DA75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48620" y="0"/>
            <a:ext cx="10466135" cy="686504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1130B04-98CF-B877-16D2-49AFA4C451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Phase Measurement with an Optical Input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407E5C-E84B-6B6B-1AD5-64D760702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9E346-B1F3-4075-BD67-234EF0F10AC6}" type="slidenum">
              <a:rPr lang="en-US" noProof="0" smtClean="0"/>
              <a:pPr/>
              <a:t>13</a:t>
            </a:fld>
            <a:endParaRPr lang="en-US" noProof="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6A16E65-8BF4-A8A0-C86B-7A25474506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8620" y="1130532"/>
            <a:ext cx="11301513" cy="50635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noProof="0" dirty="0"/>
              <a:t>Set up for generating one LISA-like science interferometer readout.</a:t>
            </a:r>
          </a:p>
        </p:txBody>
      </p:sp>
    </p:spTree>
    <p:extLst>
      <p:ext uri="{BB962C8B-B14F-4D97-AF65-F5344CB8AC3E}">
        <p14:creationId xmlns:p14="http://schemas.microsoft.com/office/powerpoint/2010/main" val="553740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1055"/>
    </mc:Choice>
    <mc:Fallback xmlns="">
      <p:transition spd="slow" advTm="71055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269AFD-DBE3-FB37-62A7-BC9AE2DF18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8687EB0-9102-8C4F-933E-0D08AD10475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48620" y="0"/>
            <a:ext cx="10466135" cy="686504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AB74B2D-10AD-6BE8-3327-D36016523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Phase Measurement with an Optical Input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CA5492-1DC1-BCBA-FD24-FD859A98D7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9E346-B1F3-4075-BD67-234EF0F10AC6}" type="slidenum">
              <a:rPr lang="en-US" noProof="0" smtClean="0"/>
              <a:pPr/>
              <a:t>14</a:t>
            </a:fld>
            <a:endParaRPr lang="en-US" noProof="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CDA1091-2C9D-8B24-6B5B-9D5E32A582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8620" y="1130532"/>
            <a:ext cx="11301513" cy="50635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noProof="0" dirty="0"/>
              <a:t>Set up for generating one LISA-like science interferometer readout.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AEC44CCD-35A2-16ED-D6B9-1B98717093BA}"/>
              </a:ext>
            </a:extLst>
          </p:cNvPr>
          <p:cNvSpPr/>
          <p:nvPr/>
        </p:nvSpPr>
        <p:spPr>
          <a:xfrm>
            <a:off x="5517265" y="2106592"/>
            <a:ext cx="1307940" cy="821803"/>
          </a:xfrm>
          <a:prstGeom prst="roundRect">
            <a:avLst/>
          </a:prstGeom>
          <a:noFill/>
          <a:ln w="38100">
            <a:solidFill>
              <a:srgbClr val="66798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278A54-2241-499E-8D8F-9E9AE232DC52}"/>
              </a:ext>
            </a:extLst>
          </p:cNvPr>
          <p:cNvSpPr txBox="1"/>
          <p:nvPr/>
        </p:nvSpPr>
        <p:spPr>
          <a:xfrm>
            <a:off x="5785519" y="1737260"/>
            <a:ext cx="10861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dirty="0">
                <a:solidFill>
                  <a:srgbClr val="66798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Sci IF</a:t>
            </a:r>
            <a:endParaRPr lang="LID4096" b="1" dirty="0">
              <a:solidFill>
                <a:srgbClr val="66798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3825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633"/>
    </mc:Choice>
    <mc:Fallback xmlns="">
      <p:transition spd="slow" advTm="23633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84B6B3-4490-3597-B4B9-0B75F63BBC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8E83FED-3939-E29C-9F6D-FA488D60661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48620" y="0"/>
            <a:ext cx="10466135" cy="686504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35D73CE-AF23-752A-CC39-4A7C806D6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Phase Measurement with an Optical Input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772F04-29E5-F54E-5D2B-DFC4CE10A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9E346-B1F3-4075-BD67-234EF0F10AC6}" type="slidenum">
              <a:rPr lang="en-US" noProof="0" smtClean="0"/>
              <a:pPr/>
              <a:t>15</a:t>
            </a:fld>
            <a:endParaRPr lang="en-US" noProof="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CA9E87D-A070-AE04-588A-7CEFA405A6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8620" y="1130532"/>
            <a:ext cx="11301513" cy="50635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noProof="0" dirty="0"/>
              <a:t>Set up for generating one LISA-like arm link.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E410FD-0DF0-D71C-6F44-B0F6B54993A0}"/>
              </a:ext>
            </a:extLst>
          </p:cNvPr>
          <p:cNvSpPr txBox="1"/>
          <p:nvPr/>
        </p:nvSpPr>
        <p:spPr>
          <a:xfrm>
            <a:off x="4639375" y="4732905"/>
            <a:ext cx="12269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>
                <a:solidFill>
                  <a:srgbClr val="66798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~10 MHz</a:t>
            </a:r>
            <a:endParaRPr lang="et-EE" sz="1600" dirty="0">
              <a:solidFill>
                <a:srgbClr val="66798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5936AA-68D9-E7DE-C34D-87336306141C}"/>
              </a:ext>
            </a:extLst>
          </p:cNvPr>
          <p:cNvSpPr txBox="1"/>
          <p:nvPr/>
        </p:nvSpPr>
        <p:spPr>
          <a:xfrm>
            <a:off x="4639375" y="3827343"/>
            <a:ext cx="12269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>
                <a:solidFill>
                  <a:srgbClr val="66798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~60 MHz</a:t>
            </a:r>
            <a:endParaRPr lang="et-EE" sz="1600" dirty="0">
              <a:solidFill>
                <a:srgbClr val="66798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6F232A-2FA4-958E-C3CC-400F3B9FEA7F}"/>
              </a:ext>
            </a:extLst>
          </p:cNvPr>
          <p:cNvSpPr txBox="1"/>
          <p:nvPr/>
        </p:nvSpPr>
        <p:spPr>
          <a:xfrm>
            <a:off x="5298391" y="2039190"/>
            <a:ext cx="12269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>
                <a:solidFill>
                  <a:srgbClr val="66798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~15 MHz</a:t>
            </a:r>
            <a:endParaRPr lang="et-EE" sz="1600" dirty="0">
              <a:solidFill>
                <a:srgbClr val="66798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0646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3047"/>
    </mc:Choice>
    <mc:Fallback xmlns="">
      <p:transition spd="slow" advTm="113047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0932A7-AADA-2DF8-5B24-9EB49AC3BE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 red and gold electronic board&#10;&#10;AI-generated content may be incorrect.">
            <a:extLst>
              <a:ext uri="{FF2B5EF4-FFF2-40B4-BE49-F238E27FC236}">
                <a16:creationId xmlns:a16="http://schemas.microsoft.com/office/drawing/2014/main" id="{8F071EAB-F39F-63E3-ACD4-B6EECBEF4F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3830" y="2530613"/>
            <a:ext cx="4658911" cy="354839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014404A-8A32-F012-2883-2A499D0492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The Phasemeters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C0614E-F087-21BF-A764-A98850352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9E346-B1F3-4075-BD67-234EF0F10AC6}" type="slidenum">
              <a:rPr lang="en-US" noProof="0" smtClean="0"/>
              <a:pPr/>
              <a:t>16</a:t>
            </a:fld>
            <a:endParaRPr lang="en-US" noProof="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BE61793-042C-9E86-BDEE-45912C2BFA2C}"/>
              </a:ext>
            </a:extLst>
          </p:cNvPr>
          <p:cNvSpPr txBox="1">
            <a:spLocks/>
          </p:cNvSpPr>
          <p:nvPr/>
        </p:nvSpPr>
        <p:spPr>
          <a:xfrm>
            <a:off x="334974" y="1130531"/>
            <a:ext cx="7872048" cy="45808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9144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0" kern="1200">
                <a:solidFill>
                  <a:srgbClr val="66798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rgbClr val="66798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rgbClr val="66798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rgbClr val="66798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rgbClr val="66798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noProof="0" dirty="0">
                <a:highlight>
                  <a:srgbClr val="D8DFE3"/>
                </a:highlight>
              </a:rPr>
              <a:t>Red Pitaya</a:t>
            </a:r>
            <a:r>
              <a:rPr lang="en-US" noProof="0" dirty="0"/>
              <a:t> running LISA </a:t>
            </a:r>
            <a:r>
              <a:rPr lang="en-US" noProof="0" dirty="0" err="1"/>
              <a:t>gateware</a:t>
            </a:r>
            <a:endParaRPr lang="en-US" noProof="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C7DFCC4-439C-0FB8-9152-673BBC629212}"/>
              </a:ext>
            </a:extLst>
          </p:cNvPr>
          <p:cNvSpPr txBox="1"/>
          <p:nvPr/>
        </p:nvSpPr>
        <p:spPr>
          <a:xfrm>
            <a:off x="8326239" y="6385023"/>
            <a:ext cx="32928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noProof="0" dirty="0">
                <a:solidFill>
                  <a:srgbClr val="66798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Red Pitaya</a:t>
            </a:r>
          </a:p>
        </p:txBody>
      </p:sp>
    </p:spTree>
    <p:extLst>
      <p:ext uri="{BB962C8B-B14F-4D97-AF65-F5344CB8AC3E}">
        <p14:creationId xmlns:p14="http://schemas.microsoft.com/office/powerpoint/2010/main" val="2598526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853"/>
    </mc:Choice>
    <mc:Fallback xmlns="">
      <p:transition spd="slow" advTm="28853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B83F9A-FFA7-46FB-AF95-55434D2D0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9E346-B1F3-4075-BD67-234EF0F10AC6}" type="slidenum">
              <a:rPr lang="en-US" noProof="0" smtClean="0"/>
              <a:pPr/>
              <a:t>17</a:t>
            </a:fld>
            <a:endParaRPr lang="en-US" noProof="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82F013B-7B3C-3FEC-AB1E-4B06BC4007D3}"/>
              </a:ext>
            </a:extLst>
          </p:cNvPr>
          <p:cNvSpPr txBox="1">
            <a:spLocks/>
          </p:cNvSpPr>
          <p:nvPr/>
        </p:nvSpPr>
        <p:spPr>
          <a:xfrm>
            <a:off x="224443" y="241069"/>
            <a:ext cx="10298083" cy="889462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66798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3600" noProof="0" dirty="0"/>
              <a:t>Two-arm Testbed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CF3C2A-AD1D-4060-AF9E-E995291F1B2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5683"/>
          <a:stretch/>
        </p:blipFill>
        <p:spPr>
          <a:xfrm>
            <a:off x="2109224" y="530327"/>
            <a:ext cx="7384026" cy="6191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039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344"/>
    </mc:Choice>
    <mc:Fallback xmlns="">
      <p:transition spd="slow" advTm="15344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DEF120-6E5D-B457-ECDB-35E6A1F70F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F9C19E-2542-2196-66FB-086CEE5C2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9E346-B1F3-4075-BD67-234EF0F10AC6}" type="slidenum">
              <a:rPr lang="en-US" noProof="0" smtClean="0"/>
              <a:pPr/>
              <a:t>18</a:t>
            </a:fld>
            <a:endParaRPr lang="en-US" noProof="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8717E37-71DC-87FC-410B-BD5CAE21B95F}"/>
              </a:ext>
            </a:extLst>
          </p:cNvPr>
          <p:cNvSpPr txBox="1">
            <a:spLocks/>
          </p:cNvSpPr>
          <p:nvPr/>
        </p:nvSpPr>
        <p:spPr>
          <a:xfrm>
            <a:off x="224443" y="241069"/>
            <a:ext cx="10298083" cy="889462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66798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3600" noProof="0" dirty="0"/>
              <a:t>Two-arm Testbed</a:t>
            </a:r>
          </a:p>
        </p:txBody>
      </p:sp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D08590D-1F38-0FE9-57F5-51B5B473C9E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39" t="11448" r="16505" b="21407"/>
          <a:stretch/>
        </p:blipFill>
        <p:spPr>
          <a:xfrm>
            <a:off x="1136458" y="1208550"/>
            <a:ext cx="9485821" cy="5408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09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9878"/>
    </mc:Choice>
    <mc:Fallback xmlns="">
      <p:transition spd="slow" advTm="69878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E0B4FD-FFE5-CCE0-F910-13E5040BE3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19D8D-CE63-3274-25D8-CE29B091B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Possible Additions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E4115-7EC5-1E66-4730-1AF4406653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4443" y="1161756"/>
            <a:ext cx="11493424" cy="5058422"/>
          </a:xfrm>
        </p:spPr>
        <p:txBody>
          <a:bodyPr/>
          <a:lstStyle/>
          <a:p>
            <a:r>
              <a:rPr lang="en-US" dirty="0"/>
              <a:t>More true-to-LISA clock noise transfer</a:t>
            </a:r>
            <a:endParaRPr lang="et-EE" dirty="0"/>
          </a:p>
          <a:p>
            <a:pPr lvl="1"/>
            <a:r>
              <a:rPr lang="et-EE" dirty="0"/>
              <a:t>Needs some more studying</a:t>
            </a:r>
            <a:endParaRPr lang="en-US" dirty="0"/>
          </a:p>
          <a:p>
            <a:r>
              <a:rPr lang="en-US" dirty="0"/>
              <a:t>Third arm link</a:t>
            </a:r>
            <a:endParaRPr lang="et-EE" dirty="0"/>
          </a:p>
          <a:p>
            <a:pPr lvl="1"/>
            <a:r>
              <a:rPr lang="et-EE" dirty="0"/>
              <a:t>Needs frequency planning</a:t>
            </a:r>
            <a:endParaRPr lang="en-US" dirty="0"/>
          </a:p>
          <a:p>
            <a:r>
              <a:rPr lang="en-US" dirty="0"/>
              <a:t>Test mass acceleration noise</a:t>
            </a:r>
            <a:endParaRPr lang="en-US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0D9A23-DD28-F569-4C25-F0372D9714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9E346-B1F3-4075-BD67-234EF0F10AC6}" type="slidenum">
              <a:rPr lang="en-US" noProof="0" smtClean="0"/>
              <a:pPr/>
              <a:t>19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55458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7537"/>
    </mc:Choice>
    <mc:Fallback xmlns="">
      <p:transition spd="slow" advTm="177537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384DF8-50BD-911F-5284-B6BF362400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Outline of the Talk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A146A1-C171-FA2D-A0A5-345CC1EAD9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LISA interferometry</a:t>
            </a:r>
          </a:p>
          <a:p>
            <a:r>
              <a:rPr lang="en-US" dirty="0"/>
              <a:t>About previous</a:t>
            </a:r>
            <a:r>
              <a:rPr lang="en-US" noProof="0" dirty="0"/>
              <a:t> LISA simulators</a:t>
            </a:r>
          </a:p>
          <a:p>
            <a:r>
              <a:rPr lang="en-US" noProof="0" dirty="0"/>
              <a:t>Overview of our proposed LISA testbed</a:t>
            </a:r>
          </a:p>
          <a:p>
            <a:pPr lvl="1"/>
            <a:r>
              <a:rPr lang="en-US" noProof="0" dirty="0"/>
              <a:t>Its purpose and goals</a:t>
            </a:r>
          </a:p>
          <a:p>
            <a:pPr lvl="1"/>
            <a:r>
              <a:rPr lang="en-US" dirty="0"/>
              <a:t>Status of the current purely electronic testbed</a:t>
            </a:r>
          </a:p>
          <a:p>
            <a:pPr lvl="1"/>
            <a:r>
              <a:rPr lang="en-US" dirty="0"/>
              <a:t>Putting together an optical input</a:t>
            </a:r>
          </a:p>
          <a:p>
            <a:pPr marL="0" indent="0">
              <a:buNone/>
            </a:pPr>
            <a:r>
              <a:rPr lang="en-US" dirty="0"/>
              <a:t>	</a:t>
            </a:r>
            <a:endParaRPr lang="en-US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11473E-A78B-FB97-FF82-A9DD9EF451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9E346-B1F3-4075-BD67-234EF0F10AC6}" type="slidenum">
              <a:rPr lang="en-US" noProof="0" smtClean="0"/>
              <a:pPr/>
              <a:t>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88199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7734"/>
    </mc:Choice>
    <mc:Fallback xmlns="">
      <p:transition spd="slow" advTm="47734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93AE86-6E48-FE7C-DF10-2693E82DD5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E8584A2-4241-4FDA-95B2-FB27289407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E284F7-937A-505B-2EF4-D78B0AB266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9E346-B1F3-4075-BD67-234EF0F10AC6}" type="slidenum">
              <a:rPr lang="en-US" noProof="0" smtClean="0"/>
              <a:pPr/>
              <a:t>20</a:t>
            </a:fld>
            <a:endParaRPr lang="en-US" noProof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D3611B-5EF2-46AB-A8CE-B539A44B88E8}"/>
              </a:ext>
            </a:extLst>
          </p:cNvPr>
          <p:cNvSpPr txBox="1"/>
          <p:nvPr/>
        </p:nvSpPr>
        <p:spPr>
          <a:xfrm>
            <a:off x="6420601" y="5130332"/>
            <a:ext cx="36679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 noProof="0" dirty="0">
                <a:solidFill>
                  <a:srgbClr val="667982"/>
                </a:solidFill>
                <a:highlight>
                  <a:srgbClr val="D8DFE3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Thank you for listening!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07131246-0B33-CC6C-CA0D-334978A967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1342501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98"/>
    </mc:Choice>
    <mc:Fallback xmlns="">
      <p:transition spd="slow" advTm="3698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8D95237-4BC8-4CEF-88AD-1F3B370DB3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6388159" y="2492375"/>
            <a:ext cx="5803841" cy="4365625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AAF0754-A46B-9F7F-1907-6F8506A47A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The Satellites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9FDA5A-0E9C-B3B8-4FEE-33A622C4A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9E346-B1F3-4075-BD67-234EF0F10AC6}" type="slidenum">
              <a:rPr lang="en-US" noProof="0" smtClean="0"/>
              <a:pPr/>
              <a:t>3</a:t>
            </a:fld>
            <a:endParaRPr lang="en-US" noProof="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C59E570-9B06-49A7-B79B-E779B7EA0B8C}"/>
              </a:ext>
            </a:extLst>
          </p:cNvPr>
          <p:cNvSpPr txBox="1"/>
          <p:nvPr/>
        </p:nvSpPr>
        <p:spPr>
          <a:xfrm>
            <a:off x="354235" y="6449354"/>
            <a:ext cx="172348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noProof="0" dirty="0">
                <a:solidFill>
                  <a:srgbClr val="66798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Jennrich, 2010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CAF3464-7070-4587-9DCD-0BE3E3F9C8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257" y="4038828"/>
            <a:ext cx="5081517" cy="19414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3AE49BD-3E8D-DC9B-5763-E4F5B95DA553}"/>
              </a:ext>
            </a:extLst>
          </p:cNvPr>
          <p:cNvSpPr>
            <a:spLocks/>
          </p:cNvSpPr>
          <p:nvPr/>
        </p:nvSpPr>
        <p:spPr>
          <a:xfrm>
            <a:off x="11124591" y="3902594"/>
            <a:ext cx="317498" cy="20096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C2EF9AD-2C92-C6CC-C23D-F32D9222926E}"/>
              </a:ext>
            </a:extLst>
          </p:cNvPr>
          <p:cNvSpPr>
            <a:spLocks/>
          </p:cNvSpPr>
          <p:nvPr/>
        </p:nvSpPr>
        <p:spPr>
          <a:xfrm>
            <a:off x="6964574" y="3902594"/>
            <a:ext cx="317498" cy="27130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DE4BCE1-AEBE-1B38-7112-1B6643295D7C}"/>
              </a:ext>
            </a:extLst>
          </p:cNvPr>
          <p:cNvSpPr>
            <a:spLocks/>
          </p:cNvSpPr>
          <p:nvPr/>
        </p:nvSpPr>
        <p:spPr>
          <a:xfrm>
            <a:off x="9878596" y="6021221"/>
            <a:ext cx="261257" cy="2628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39CAF31-80DC-DF69-801A-D84369DCE0FE}"/>
              </a:ext>
            </a:extLst>
          </p:cNvPr>
          <p:cNvSpPr txBox="1">
            <a:spLocks/>
          </p:cNvSpPr>
          <p:nvPr/>
        </p:nvSpPr>
        <p:spPr>
          <a:xfrm>
            <a:off x="354235" y="1130531"/>
            <a:ext cx="11644560" cy="43654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9144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0" kern="1200">
                <a:solidFill>
                  <a:srgbClr val="66798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rgbClr val="66798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rgbClr val="66798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rgbClr val="66798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rgbClr val="66798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noProof="0" dirty="0"/>
              <a:t>Three satellites surrounding six test masses in free fall</a:t>
            </a:r>
          </a:p>
          <a:p>
            <a:pPr marL="0" indent="0">
              <a:buNone/>
            </a:pPr>
            <a:r>
              <a:rPr lang="en-US" noProof="0" dirty="0"/>
              <a:t>Each satellite houses </a:t>
            </a:r>
            <a:r>
              <a:rPr lang="en-US" noProof="0" dirty="0">
                <a:highlight>
                  <a:srgbClr val="D8DFE3"/>
                </a:highlight>
              </a:rPr>
              <a:t>two lasers, two optical benches and a phasemeter.</a:t>
            </a:r>
          </a:p>
          <a:p>
            <a:pPr marL="0" indent="0">
              <a:buNone/>
            </a:pPr>
            <a:r>
              <a:rPr lang="en-US" noProof="0" dirty="0"/>
              <a:t>Each optical bench houses </a:t>
            </a:r>
            <a:r>
              <a:rPr lang="en-US" noProof="0" dirty="0">
                <a:highlight>
                  <a:srgbClr val="D8DFE3"/>
                </a:highlight>
              </a:rPr>
              <a:t>three interferometers</a:t>
            </a:r>
            <a:r>
              <a:rPr lang="en-US" noProof="0" dirty="0"/>
              <a:t>.</a:t>
            </a:r>
          </a:p>
          <a:p>
            <a:pPr marL="0" indent="0">
              <a:buNone/>
            </a:pPr>
            <a:r>
              <a:rPr lang="en-US" noProof="0" dirty="0"/>
              <a:t>The test mass to test mass distances are </a:t>
            </a:r>
            <a:br>
              <a:rPr lang="en-US" noProof="0" dirty="0"/>
            </a:br>
            <a:r>
              <a:rPr lang="en-US" noProof="0" dirty="0"/>
              <a:t>measured in three parts – this is the so-called </a:t>
            </a:r>
            <a:br>
              <a:rPr lang="en-US" noProof="0" dirty="0"/>
            </a:br>
            <a:r>
              <a:rPr lang="en-US" noProof="0" dirty="0">
                <a:highlight>
                  <a:srgbClr val="D8DFE3"/>
                </a:highlight>
              </a:rPr>
              <a:t>split interferometry</a:t>
            </a:r>
            <a:r>
              <a:rPr lang="en-US" noProof="0" dirty="0"/>
              <a:t> used in LISA.</a:t>
            </a:r>
          </a:p>
        </p:txBody>
      </p:sp>
    </p:spTree>
    <p:extLst>
      <p:ext uri="{BB962C8B-B14F-4D97-AF65-F5344CB8AC3E}">
        <p14:creationId xmlns:p14="http://schemas.microsoft.com/office/powerpoint/2010/main" val="4181781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423"/>
    </mc:Choice>
    <mc:Fallback xmlns="">
      <p:transition spd="slow" advTm="79423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24F5809B-48D3-6527-E6AE-A02803C5FD5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51154" b="43069"/>
          <a:stretch/>
        </p:blipFill>
        <p:spPr>
          <a:xfrm>
            <a:off x="6679187" y="4063606"/>
            <a:ext cx="4239705" cy="22522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1CD1DB-0D05-49DF-B10F-B727916CC3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Internals of a LISA Spacecraft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CA5500-DE6D-4253-917A-32E0CE236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9E346-B1F3-4075-BD67-234EF0F10AC6}" type="slidenum">
              <a:rPr lang="en-US" noProof="0" smtClean="0"/>
              <a:pPr/>
              <a:t>4</a:t>
            </a:fld>
            <a:endParaRPr lang="en-US" noProof="0" dirty="0"/>
          </a:p>
        </p:txBody>
      </p:sp>
      <p:pic>
        <p:nvPicPr>
          <p:cNvPr id="82" name="Picture 81">
            <a:extLst>
              <a:ext uri="{FF2B5EF4-FFF2-40B4-BE49-F238E27FC236}">
                <a16:creationId xmlns:a16="http://schemas.microsoft.com/office/drawing/2014/main" id="{D30B461D-E547-4DCD-9DD9-CDD15D9348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269826"/>
            <a:ext cx="8610618" cy="5647955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6B5592-F530-1DA3-E253-330AACAA9A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1420" y="3830172"/>
            <a:ext cx="3879780" cy="546508"/>
          </a:xfrm>
        </p:spPr>
        <p:txBody>
          <a:bodyPr/>
          <a:lstStyle/>
          <a:p>
            <a:pPr marL="0" indent="0">
              <a:buNone/>
            </a:pPr>
            <a:r>
              <a:rPr lang="en-US" noProof="0" dirty="0">
                <a:highlight>
                  <a:srgbClr val="D8DFE3"/>
                </a:highlight>
              </a:rPr>
              <a:t>heterodyne interferometry</a:t>
            </a:r>
            <a:r>
              <a:rPr lang="en-US" noProof="0" dirty="0"/>
              <a:t> 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BD224B3-90A4-C563-8FC4-95F1CF387762}"/>
              </a:ext>
            </a:extLst>
          </p:cNvPr>
          <p:cNvSpPr txBox="1">
            <a:spLocks/>
          </p:cNvSpPr>
          <p:nvPr/>
        </p:nvSpPr>
        <p:spPr>
          <a:xfrm>
            <a:off x="354235" y="1130531"/>
            <a:ext cx="11644560" cy="43654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9144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0" kern="1200">
                <a:solidFill>
                  <a:srgbClr val="66798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rgbClr val="66798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rgbClr val="66798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rgbClr val="66798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rgbClr val="66798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noProof="0" dirty="0"/>
              <a:t>LISA interferometric metrology system</a:t>
            </a:r>
          </a:p>
        </p:txBody>
      </p:sp>
    </p:spTree>
    <p:extLst>
      <p:ext uri="{BB962C8B-B14F-4D97-AF65-F5344CB8AC3E}">
        <p14:creationId xmlns:p14="http://schemas.microsoft.com/office/powerpoint/2010/main" val="1864108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3936"/>
    </mc:Choice>
    <mc:Fallback xmlns="">
      <p:transition spd="slow" advTm="123936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03AB47-7FEE-CBB2-7368-4BC4C81F1F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AB162-BA96-5EB8-42BC-E7E78717A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Laser Noise Reduction via TDI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03F70F-26C2-4261-BC97-D879FE3A2F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9E346-B1F3-4075-BD67-234EF0F10AC6}" type="slidenum">
              <a:rPr lang="en-US" noProof="0" smtClean="0"/>
              <a:pPr/>
              <a:t>5</a:t>
            </a:fld>
            <a:endParaRPr lang="en-US" noProof="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F60959-792A-590F-85D1-B72D97098166}"/>
              </a:ext>
            </a:extLst>
          </p:cNvPr>
          <p:cNvSpPr txBox="1"/>
          <p:nvPr/>
        </p:nvSpPr>
        <p:spPr>
          <a:xfrm>
            <a:off x="9533022" y="6309154"/>
            <a:ext cx="32928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noProof="0" dirty="0">
                <a:solidFill>
                  <a:srgbClr val="66798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Hartwig, 2021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9C3E57-4331-9434-814D-1D29C46917A5}"/>
              </a:ext>
            </a:extLst>
          </p:cNvPr>
          <p:cNvSpPr txBox="1"/>
          <p:nvPr/>
        </p:nvSpPr>
        <p:spPr>
          <a:xfrm>
            <a:off x="1484587" y="5700399"/>
            <a:ext cx="38888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noProof="0" dirty="0">
                <a:solidFill>
                  <a:srgbClr val="66798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r>
              <a:rPr lang="en-US" sz="1600" baseline="30000" noProof="0" dirty="0">
                <a:solidFill>
                  <a:srgbClr val="66798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r>
              <a:rPr lang="en-US" sz="1600" noProof="0" dirty="0">
                <a:solidFill>
                  <a:srgbClr val="66798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generation TDI X combination, equal unchanging arm lengths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481F00-6EC7-4471-BE56-598E1A17686B}"/>
              </a:ext>
            </a:extLst>
          </p:cNvPr>
          <p:cNvSpPr txBox="1"/>
          <p:nvPr/>
        </p:nvSpPr>
        <p:spPr>
          <a:xfrm>
            <a:off x="6297973" y="5700399"/>
            <a:ext cx="47957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noProof="0" dirty="0">
                <a:solidFill>
                  <a:srgbClr val="66798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practice, </a:t>
            </a:r>
            <a:r>
              <a:rPr lang="en-US" sz="1600" noProof="0" dirty="0">
                <a:solidFill>
                  <a:srgbClr val="667982"/>
                </a:solidFill>
                <a:highlight>
                  <a:srgbClr val="D8DFE3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1600" baseline="30000" noProof="0" dirty="0">
                <a:solidFill>
                  <a:srgbClr val="667982"/>
                </a:solidFill>
                <a:highlight>
                  <a:srgbClr val="D8DFE3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nd</a:t>
            </a:r>
            <a:r>
              <a:rPr lang="en-US" sz="1600" noProof="0" dirty="0">
                <a:solidFill>
                  <a:srgbClr val="667982"/>
                </a:solidFill>
                <a:highlight>
                  <a:srgbClr val="D8DFE3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generation </a:t>
            </a:r>
            <a:r>
              <a:rPr lang="en-US" sz="1600" noProof="0" dirty="0">
                <a:solidFill>
                  <a:srgbClr val="66798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combinations should suppress noise enough to meet the requirement.</a:t>
            </a:r>
          </a:p>
        </p:txBody>
      </p:sp>
      <p:pic>
        <p:nvPicPr>
          <p:cNvPr id="5" name="Picture 4" descr="A diagram of a letter v&#10;&#10;AI-generated content may be incorrect.">
            <a:extLst>
              <a:ext uri="{FF2B5EF4-FFF2-40B4-BE49-F238E27FC236}">
                <a16:creationId xmlns:a16="http://schemas.microsoft.com/office/drawing/2014/main" id="{65C94579-1207-BBA1-E695-25423B694C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7224" y="2006230"/>
            <a:ext cx="4493464" cy="3589625"/>
          </a:xfrm>
          <a:prstGeom prst="rect">
            <a:avLst/>
          </a:prstGeom>
        </p:spPr>
      </p:pic>
      <p:pic>
        <p:nvPicPr>
          <p:cNvPr id="13" name="Content Placeholder 12" descr="A diagram of a diagram of a diagram&#10;&#10;AI-generated content may be incorrect.">
            <a:extLst>
              <a:ext uri="{FF2B5EF4-FFF2-40B4-BE49-F238E27FC236}">
                <a16:creationId xmlns:a16="http://schemas.microsoft.com/office/drawing/2014/main" id="{2B9DFF09-A2C1-7A6A-2BC5-B1DF2E9014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96080" y="2293174"/>
            <a:ext cx="3956352" cy="3015736"/>
          </a:xfrm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2C5C0B96-55A7-09B8-523C-32A10C6CC2EB}"/>
              </a:ext>
            </a:extLst>
          </p:cNvPr>
          <p:cNvSpPr txBox="1">
            <a:spLocks/>
          </p:cNvSpPr>
          <p:nvPr/>
        </p:nvSpPr>
        <p:spPr>
          <a:xfrm>
            <a:off x="321009" y="1125393"/>
            <a:ext cx="11632612" cy="18695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9144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0" kern="1200">
                <a:solidFill>
                  <a:srgbClr val="66798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rgbClr val="66798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rgbClr val="66798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rgbClr val="66798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rgbClr val="66798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/>
              <a:t>Time Delay Interferometry (TDI) is a cluster of methods to construct </a:t>
            </a:r>
            <a:r>
              <a:rPr lang="en-US">
                <a:highlight>
                  <a:srgbClr val="D8DFE3"/>
                </a:highlight>
              </a:rPr>
              <a:t>virtual equal arms</a:t>
            </a:r>
            <a:r>
              <a:rPr lang="en-US"/>
              <a:t> in </a:t>
            </a:r>
            <a:r>
              <a:rPr lang="en-US">
                <a:highlight>
                  <a:srgbClr val="D8DFE3"/>
                </a:highlight>
              </a:rPr>
              <a:t>post-processing</a:t>
            </a:r>
            <a:r>
              <a:rPr lang="en-US"/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9114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0890"/>
    </mc:Choice>
    <mc:Fallback xmlns="">
      <p:transition spd="slow" advTm="8089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60E53A-1EE5-1774-C3B7-9A6DA6AC91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4FD352B-0CE9-4084-A427-A95B45115B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4578" y="1625014"/>
            <a:ext cx="5769539" cy="807577"/>
          </a:xfrm>
          <a:prstGeom prst="rect">
            <a:avLst/>
          </a:prstGeom>
        </p:spPr>
      </p:pic>
      <p:pic>
        <p:nvPicPr>
          <p:cNvPr id="5" name="Picture 4" descr="A graph of a pilot&#10;&#10;AI-generated content may be incorrect.">
            <a:extLst>
              <a:ext uri="{FF2B5EF4-FFF2-40B4-BE49-F238E27FC236}">
                <a16:creationId xmlns:a16="http://schemas.microsoft.com/office/drawing/2014/main" id="{345D6D04-79E8-4C43-2AEB-751564E641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6879" y="4095047"/>
            <a:ext cx="5944939" cy="20545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D2800B3-58A4-7538-A01C-56ED35AC94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Clock Noise Reduction</a:t>
            </a:r>
            <a:endParaRPr lang="en-US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C60455-52E2-5179-D695-C5585FB25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9E346-B1F3-4075-BD67-234EF0F10AC6}" type="slidenum">
              <a:rPr lang="en-US" noProof="0" smtClean="0"/>
              <a:pPr/>
              <a:t>6</a:t>
            </a:fld>
            <a:endParaRPr lang="en-US" noProof="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1B64E10-3ADA-AA57-AEC8-148358F3AFB5}"/>
              </a:ext>
            </a:extLst>
          </p:cNvPr>
          <p:cNvSpPr txBox="1"/>
          <p:nvPr/>
        </p:nvSpPr>
        <p:spPr>
          <a:xfrm>
            <a:off x="5888334" y="6231135"/>
            <a:ext cx="33666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noProof="0" dirty="0">
                <a:solidFill>
                  <a:srgbClr val="66798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Lisa metrology system-final report, 2014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1DCC58-66B4-8684-B303-89E790501972}"/>
              </a:ext>
            </a:extLst>
          </p:cNvPr>
          <p:cNvSpPr txBox="1"/>
          <p:nvPr/>
        </p:nvSpPr>
        <p:spPr>
          <a:xfrm>
            <a:off x="5700968" y="1363829"/>
            <a:ext cx="55435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noProof="0" dirty="0">
                <a:solidFill>
                  <a:srgbClr val="66798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After demodulation, considering laser noise and clock jitter: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5A501E6-5D0D-4402-B01C-456D1F0575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728735" y="1067019"/>
            <a:ext cx="8226569" cy="5715012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080ECB8-A098-427C-A341-07979DC1AC1D}"/>
              </a:ext>
            </a:extLst>
          </p:cNvPr>
          <p:cNvSpPr/>
          <p:nvPr/>
        </p:nvSpPr>
        <p:spPr>
          <a:xfrm>
            <a:off x="5559026" y="1255746"/>
            <a:ext cx="6605121" cy="1190473"/>
          </a:xfrm>
          <a:prstGeom prst="rect">
            <a:avLst/>
          </a:prstGeom>
          <a:noFill/>
          <a:ln w="38100">
            <a:solidFill>
              <a:srgbClr val="66798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75358C2-830F-48C7-A1B5-E40137849A9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6687" r="50263" b="63989"/>
          <a:stretch/>
        </p:blipFill>
        <p:spPr>
          <a:xfrm>
            <a:off x="3384549" y="4718775"/>
            <a:ext cx="177801" cy="25803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152FAF3-AE7F-4F50-9A23-F33F8BAD393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6935" t="49455" r="50614" b="10132"/>
          <a:stretch/>
        </p:blipFill>
        <p:spPr>
          <a:xfrm>
            <a:off x="2676525" y="4757307"/>
            <a:ext cx="142875" cy="28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325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456"/>
    </mc:Choice>
    <mc:Fallback xmlns="">
      <p:transition spd="slow" advTm="8456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E692BC-5D04-12E0-7F65-0227E5C29C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2004A-8C3A-8DA8-42F2-B8BAC8661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Previous Experiments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D03556-D078-1238-23F2-77D595FE2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9E346-B1F3-4075-BD67-234EF0F10AC6}" type="slidenum">
              <a:rPr lang="en-US" noProof="0" smtClean="0"/>
              <a:pPr/>
              <a:t>7</a:t>
            </a:fld>
            <a:endParaRPr lang="en-US" noProof="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DCCB6C5-69BA-6BD2-53EB-0D8C86252E8B}"/>
              </a:ext>
            </a:extLst>
          </p:cNvPr>
          <p:cNvGrpSpPr/>
          <p:nvPr/>
        </p:nvGrpSpPr>
        <p:grpSpPr>
          <a:xfrm>
            <a:off x="4608565" y="1323692"/>
            <a:ext cx="3430441" cy="3837895"/>
            <a:chOff x="491318" y="2029963"/>
            <a:chExt cx="3430441" cy="383789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00917E7-D68F-93C7-A762-2064066F86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27" r="4650"/>
            <a:stretch/>
          </p:blipFill>
          <p:spPr>
            <a:xfrm>
              <a:off x="491318" y="2029963"/>
              <a:ext cx="3430441" cy="2902642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D038307-ABDF-2296-394A-13C06E98CB72}"/>
                </a:ext>
              </a:extLst>
            </p:cNvPr>
            <p:cNvSpPr txBox="1"/>
            <p:nvPr/>
          </p:nvSpPr>
          <p:spPr>
            <a:xfrm>
              <a:off x="491319" y="5129194"/>
              <a:ext cx="3430440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/>
              <a:r>
                <a:rPr lang="en-US" sz="1400" noProof="0" dirty="0">
                  <a:solidFill>
                    <a:srgbClr val="66798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 Vine et al., 2010: Experimental Demonstration of Time-Delay Interferometry for LISA, JPL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80E10184-52D8-2942-2215-524B140EEB9A}"/>
              </a:ext>
            </a:extLst>
          </p:cNvPr>
          <p:cNvGrpSpPr/>
          <p:nvPr/>
        </p:nvGrpSpPr>
        <p:grpSpPr>
          <a:xfrm>
            <a:off x="8393101" y="1130531"/>
            <a:ext cx="3430440" cy="3968817"/>
            <a:chOff x="4229554" y="1825518"/>
            <a:chExt cx="3430440" cy="3968817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0AFFC9C-BE04-9E24-C59A-C9711C2ABE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780" t="1388" r="9910"/>
            <a:stretch/>
          </p:blipFill>
          <p:spPr>
            <a:xfrm>
              <a:off x="4229554" y="1825518"/>
              <a:ext cx="3430440" cy="3224381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83937D2-EACA-686F-CA4D-848E55E5B5BB}"/>
                </a:ext>
              </a:extLst>
            </p:cNvPr>
            <p:cNvSpPr txBox="1"/>
            <p:nvPr/>
          </p:nvSpPr>
          <p:spPr>
            <a:xfrm>
              <a:off x="4229555" y="5055671"/>
              <a:ext cx="3430439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/>
              <a:r>
                <a:rPr lang="en-US" sz="1400" noProof="0" dirty="0">
                  <a:solidFill>
                    <a:srgbClr val="66798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Vidal, 2023: Validation </a:t>
              </a:r>
              <a:r>
                <a:rPr lang="en-US" sz="1400" noProof="0" dirty="0" err="1">
                  <a:solidFill>
                    <a:srgbClr val="66798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expérimentale</a:t>
              </a:r>
              <a:r>
                <a:rPr lang="en-US" sz="1400" noProof="0" dirty="0">
                  <a:solidFill>
                    <a:srgbClr val="66798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des performances </a:t>
              </a:r>
              <a:r>
                <a:rPr lang="en-US" sz="1400" noProof="0" dirty="0" err="1">
                  <a:solidFill>
                    <a:srgbClr val="66798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interférométriques</a:t>
              </a:r>
              <a:r>
                <a:rPr lang="en-US" sz="1400" noProof="0" dirty="0">
                  <a:solidFill>
                    <a:srgbClr val="66798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de LISA, Paris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8C4276FB-95C2-B964-135B-C59DD63A868D}"/>
              </a:ext>
            </a:extLst>
          </p:cNvPr>
          <p:cNvSpPr txBox="1"/>
          <p:nvPr/>
        </p:nvSpPr>
        <p:spPr>
          <a:xfrm>
            <a:off x="4729366" y="5425943"/>
            <a:ext cx="29321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dirty="0">
                <a:solidFill>
                  <a:srgbClr val="667982"/>
                </a:solidFill>
                <a:highlight>
                  <a:srgbClr val="D8DFE3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Laser noise, Clock jitter, No delay</a:t>
            </a:r>
            <a:endParaRPr lang="et-EE" sz="1400" dirty="0">
              <a:solidFill>
                <a:srgbClr val="667982"/>
              </a:solidFill>
              <a:highlight>
                <a:srgbClr val="D8DFE3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9E17093-5B13-0D6E-CA64-D6098318FB6F}"/>
              </a:ext>
            </a:extLst>
          </p:cNvPr>
          <p:cNvSpPr txBox="1"/>
          <p:nvPr/>
        </p:nvSpPr>
        <p:spPr>
          <a:xfrm>
            <a:off x="8726254" y="5425942"/>
            <a:ext cx="32335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dirty="0">
                <a:solidFill>
                  <a:srgbClr val="667982"/>
                </a:solidFill>
                <a:highlight>
                  <a:srgbClr val="D8DFE3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Laser noise,</a:t>
            </a:r>
            <a:r>
              <a:rPr lang="et-EE" sz="1400" dirty="0">
                <a:solidFill>
                  <a:srgbClr val="667982"/>
                </a:solidFill>
                <a:highlight>
                  <a:srgbClr val="D8DFE3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>
                <a:solidFill>
                  <a:srgbClr val="667982"/>
                </a:solidFill>
                <a:highlight>
                  <a:srgbClr val="D8DFE3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Clock Jitter, Delay</a:t>
            </a:r>
            <a:endParaRPr lang="et-EE" sz="1400" dirty="0">
              <a:solidFill>
                <a:srgbClr val="667982"/>
              </a:solidFill>
              <a:highlight>
                <a:srgbClr val="D8DFE3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EBEBADB-6BDF-E927-452A-FE00CAFE15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66" y="1843913"/>
            <a:ext cx="3709054" cy="208178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B24367C9-D82F-BBF0-13AE-7CFB1DF3425E}"/>
              </a:ext>
            </a:extLst>
          </p:cNvPr>
          <p:cNvSpPr txBox="1"/>
          <p:nvPr/>
        </p:nvSpPr>
        <p:spPr>
          <a:xfrm>
            <a:off x="523667" y="4354912"/>
            <a:ext cx="370294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 err="1">
                <a:solidFill>
                  <a:srgbClr val="66798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Mitryk</a:t>
            </a:r>
            <a:r>
              <a:rPr lang="en-US" sz="1400" dirty="0">
                <a:solidFill>
                  <a:srgbClr val="66798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2012: Laser Noise Mitigation through Time Delay Interferometry for Space-based Gravitational Wave Interferometers Using the UF Laser Interferometer</a:t>
            </a:r>
            <a:endParaRPr lang="et-EE" sz="1400" dirty="0">
              <a:solidFill>
                <a:srgbClr val="66798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8629209-7478-A106-B5AE-E496EECA7C69}"/>
              </a:ext>
            </a:extLst>
          </p:cNvPr>
          <p:cNvSpPr txBox="1"/>
          <p:nvPr/>
        </p:nvSpPr>
        <p:spPr>
          <a:xfrm>
            <a:off x="422878" y="5425942"/>
            <a:ext cx="37029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dirty="0">
                <a:solidFill>
                  <a:srgbClr val="667982"/>
                </a:solidFill>
                <a:highlight>
                  <a:srgbClr val="D8DFE3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Laser noise, No Clock Jitter, Realistic Delay</a:t>
            </a:r>
            <a:endParaRPr lang="et-EE" sz="1400" dirty="0">
              <a:solidFill>
                <a:srgbClr val="667982"/>
              </a:solidFill>
              <a:highlight>
                <a:srgbClr val="D8DFE3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8808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6214"/>
    </mc:Choice>
    <mc:Fallback xmlns="">
      <p:transition spd="slow" advTm="96214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8A139-ADB5-9AB8-AEFE-E5B924210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err="1"/>
              <a:t>MiniLISA</a:t>
            </a:r>
            <a:endParaRPr lang="en-US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5A3E38-B1D3-18DA-0767-FE77DB1DAC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8620" y="1130531"/>
            <a:ext cx="11301513" cy="52258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MiniLISA</a:t>
            </a:r>
            <a:r>
              <a:rPr lang="en-US" dirty="0"/>
              <a:t> is a hardware testbed that aims to simulate LISA’s signal chain and test whether we can recover a gravitational wave signal from a realistic, noisy system.</a:t>
            </a:r>
            <a:endParaRPr lang="en-US" noProof="0" dirty="0"/>
          </a:p>
          <a:p>
            <a:pPr marL="0" indent="0">
              <a:buNone/>
            </a:pPr>
            <a:r>
              <a:rPr lang="en-US" dirty="0"/>
              <a:t>To start with, w</a:t>
            </a:r>
            <a:r>
              <a:rPr lang="en-US" noProof="0" dirty="0"/>
              <a:t>e want to test the combination of </a:t>
            </a:r>
            <a:r>
              <a:rPr lang="en-US" noProof="0" dirty="0">
                <a:highlight>
                  <a:srgbClr val="D8DFE3"/>
                </a:highlight>
              </a:rPr>
              <a:t>second generation TDI</a:t>
            </a:r>
            <a:r>
              <a:rPr lang="en-US" noProof="0" dirty="0"/>
              <a:t> and the </a:t>
            </a:r>
            <a:r>
              <a:rPr lang="en-US" noProof="0" dirty="0">
                <a:highlight>
                  <a:srgbClr val="D8DFE3"/>
                </a:highlight>
              </a:rPr>
              <a:t>clock noise removal</a:t>
            </a:r>
            <a:r>
              <a:rPr lang="en-US" noProof="0" dirty="0"/>
              <a:t> post</a:t>
            </a:r>
            <a:r>
              <a:rPr lang="et-EE" dirty="0"/>
              <a:t>-</a:t>
            </a:r>
            <a:r>
              <a:rPr lang="en-US" noProof="0" dirty="0"/>
              <a:t>processing methods on </a:t>
            </a:r>
            <a:r>
              <a:rPr lang="en-US" noProof="0" dirty="0">
                <a:highlight>
                  <a:srgbClr val="D8DFE3"/>
                </a:highlight>
              </a:rPr>
              <a:t>experimental data</a:t>
            </a:r>
            <a:r>
              <a:rPr lang="en-US" noProof="0" dirty="0"/>
              <a:t>.</a:t>
            </a:r>
          </a:p>
          <a:p>
            <a:pPr marL="0" indent="0">
              <a:buNone/>
            </a:pPr>
            <a:r>
              <a:rPr lang="en-US" dirty="0" err="1"/>
              <a:t>MiniLISA</a:t>
            </a:r>
            <a:r>
              <a:rPr lang="en-US" dirty="0"/>
              <a:t> could also offer a substitute to modelled noise sources included in current data analysis.</a:t>
            </a:r>
            <a:endParaRPr lang="en-US" noProof="0" dirty="0"/>
          </a:p>
          <a:p>
            <a:pPr marL="0" indent="0">
              <a:buNone/>
            </a:pPr>
            <a:endParaRPr lang="en-US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100162-FBF5-4B66-9DF2-F0CE085A4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9E346-B1F3-4075-BD67-234EF0F10AC6}" type="slidenum">
              <a:rPr lang="en-US" noProof="0" smtClean="0"/>
              <a:pPr/>
              <a:t>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08538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4088"/>
    </mc:Choice>
    <mc:Fallback xmlns="">
      <p:transition spd="slow" advTm="114088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6B943-D49C-727C-A350-31F5A3331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Status</a:t>
            </a:r>
            <a:endParaRPr lang="et-E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A83280-550A-07EE-A9E9-6A0C4D0811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4443" y="1161756"/>
            <a:ext cx="11493424" cy="4652022"/>
          </a:xfrm>
        </p:spPr>
        <p:txBody>
          <a:bodyPr/>
          <a:lstStyle/>
          <a:p>
            <a:pPr marL="0" indent="0">
              <a:buNone/>
            </a:pPr>
            <a:r>
              <a:rPr lang="et-EE" dirty="0"/>
              <a:t>A </a:t>
            </a:r>
            <a:r>
              <a:rPr lang="et-EE" dirty="0">
                <a:highlight>
                  <a:srgbClr val="D8DFE3"/>
                </a:highlight>
              </a:rPr>
              <a:t>fully electronic</a:t>
            </a:r>
            <a:r>
              <a:rPr lang="et-EE" dirty="0"/>
              <a:t> implementation of the interferometry system together with a </a:t>
            </a:r>
            <a:r>
              <a:rPr lang="et-EE" dirty="0">
                <a:highlight>
                  <a:srgbClr val="D8DFE3"/>
                </a:highlight>
              </a:rPr>
              <a:t>delay and gravitational wave injection</a:t>
            </a:r>
            <a:r>
              <a:rPr lang="et-EE" dirty="0"/>
              <a:t> has already been developed and is being tested.</a:t>
            </a:r>
          </a:p>
          <a:p>
            <a:r>
              <a:rPr lang="et-EE" dirty="0"/>
              <a:t>Time varying delays</a:t>
            </a:r>
            <a:endParaRPr lang="en-US" dirty="0"/>
          </a:p>
          <a:p>
            <a:r>
              <a:rPr lang="en-US" dirty="0"/>
              <a:t>Doppler shifts for both the carrier and sidebands</a:t>
            </a:r>
          </a:p>
          <a:p>
            <a:r>
              <a:rPr lang="en-US" dirty="0"/>
              <a:t>Gravitational wave injection</a:t>
            </a:r>
          </a:p>
          <a:p>
            <a:endParaRPr lang="en-US" dirty="0"/>
          </a:p>
          <a:p>
            <a:endParaRPr lang="et-E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9F8D17-7164-DAC5-01A1-F8F2126DE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9E346-B1F3-4075-BD67-234EF0F10AC6}" type="slidenum">
              <a:rPr lang="et-EE" smtClean="0"/>
              <a:pPr/>
              <a:t>9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3005187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6238"/>
    </mc:Choice>
    <mc:Fallback xmlns="">
      <p:transition spd="slow" advTm="66238"/>
    </mc:Fallback>
  </mc:AlternateContent>
</p:sld>
</file>

<file path=ppt/theme/theme1.xml><?xml version="1.0" encoding="utf-8"?>
<a:theme xmlns:a="http://schemas.openxmlformats.org/drawingml/2006/main" name="Office Theme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>
        <a:spAutoFit/>
      </a:bodyPr>
      <a:lstStyle>
        <a:defPPr algn="l">
          <a:defRPr sz="1400" dirty="0" smtClean="0">
            <a:solidFill>
              <a:srgbClr val="667982"/>
            </a:solidFill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 2013 - 2022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0</TotalTime>
  <Words>688</Words>
  <Application>Microsoft Office PowerPoint</Application>
  <PresentationFormat>Widescreen</PresentationFormat>
  <Paragraphs>125</Paragraphs>
  <Slides>20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3" baseType="lpstr">
      <vt:lpstr>Arial</vt:lpstr>
      <vt:lpstr>Calibri</vt:lpstr>
      <vt:lpstr>Office Theme</vt:lpstr>
      <vt:lpstr>Testbed for Validating Second-Generation TDI and Clock Noise Correction for LISA</vt:lpstr>
      <vt:lpstr>Outline of the Talk</vt:lpstr>
      <vt:lpstr>The Satellites</vt:lpstr>
      <vt:lpstr>Internals of a LISA Spacecraft</vt:lpstr>
      <vt:lpstr>Laser Noise Reduction via TDI</vt:lpstr>
      <vt:lpstr>Clock Noise Reduction</vt:lpstr>
      <vt:lpstr>Previous Experiments</vt:lpstr>
      <vt:lpstr>MiniLISA</vt:lpstr>
      <vt:lpstr>Current Status</vt:lpstr>
      <vt:lpstr>The Delay Line</vt:lpstr>
      <vt:lpstr>Signal Processing on the Delay Line</vt:lpstr>
      <vt:lpstr>Delay Line Noise Measurement</vt:lpstr>
      <vt:lpstr>Phase Measurement with an Optical Input</vt:lpstr>
      <vt:lpstr>Phase Measurement with an Optical Input</vt:lpstr>
      <vt:lpstr>Phase Measurement with an Optical Input</vt:lpstr>
      <vt:lpstr>The Phasemeters</vt:lpstr>
      <vt:lpstr>PowerPoint Presentation</vt:lpstr>
      <vt:lpstr>PowerPoint Presentation</vt:lpstr>
      <vt:lpstr>Possible Additions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Implementing a Terramechanics-based Wheel-terrain Contact Model into a Multi-body Simulation Environment</dc:title>
  <dc:creator>Karin Kruuse</dc:creator>
  <cp:lastModifiedBy>kakruu</cp:lastModifiedBy>
  <cp:revision>166</cp:revision>
  <dcterms:created xsi:type="dcterms:W3CDTF">2023-08-26T08:59:13Z</dcterms:created>
  <dcterms:modified xsi:type="dcterms:W3CDTF">2025-06-25T12:28:30Z</dcterms:modified>
</cp:coreProperties>
</file>